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Helvetica World Bold" charset="1" panose="020B0800040000020004"/>
      <p:regular r:id="rId36"/>
    </p:embeddedFont>
    <p:embeddedFont>
      <p:font typeface="Montserrat Bold" charset="1" panose="00000800000000000000"/>
      <p:regular r:id="rId37"/>
    </p:embeddedFont>
    <p:embeddedFont>
      <p:font typeface="Arial Bold" charset="1" panose="020B0802020202020204"/>
      <p:regular r:id="rId38"/>
    </p:embeddedFont>
    <p:embeddedFont>
      <p:font typeface="Arial" charset="1" panose="020B0502020202020204"/>
      <p:regular r:id="rId39"/>
    </p:embeddedFont>
    <p:embeddedFont>
      <p:font typeface="Canva Sans Bold" charset="1" panose="020B0803030501040103"/>
      <p:regular r:id="rId40"/>
    </p:embeddedFont>
    <p:embeddedFont>
      <p:font typeface="Montserrat" charset="1" panose="00000500000000000000"/>
      <p:regular r:id="rId41"/>
    </p:embeddedFont>
    <p:embeddedFont>
      <p:font typeface="Helvetica World" charset="1" panose="020B0500040000020004"/>
      <p:regular r:id="rId42"/>
    </p:embeddedFont>
    <p:embeddedFont>
      <p:font typeface="Lexend Deca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0273" y="1216968"/>
            <a:ext cx="9305643" cy="9232733"/>
          </a:xfrm>
          <a:custGeom>
            <a:avLst/>
            <a:gdLst/>
            <a:ahLst/>
            <a:cxnLst/>
            <a:rect r="r" b="b" t="t" l="l"/>
            <a:pathLst>
              <a:path h="9232733" w="9305643">
                <a:moveTo>
                  <a:pt x="0" y="0"/>
                </a:moveTo>
                <a:lnTo>
                  <a:pt x="9305643" y="0"/>
                </a:lnTo>
                <a:lnTo>
                  <a:pt x="9305643" y="9232733"/>
                </a:lnTo>
                <a:lnTo>
                  <a:pt x="0" y="923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-1699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2216" y="3058258"/>
            <a:ext cx="12523568" cy="195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b="true" sz="7575" spc="-401">
                <a:solidFill>
                  <a:srgbClr val="2622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Telecom Customer Churn Prediction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2284" y="5431162"/>
            <a:ext cx="6503432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</a:t>
            </a: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 Sandip Ramcharit Verma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PRN: 20240804044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7458" y="7421886"/>
            <a:ext cx="4673084" cy="10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</a:t>
            </a:r>
            <a:r>
              <a:rPr lang="en-US" b="true" sz="33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Jagadish S Jakati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Guide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082" y="8246111"/>
            <a:ext cx="5644175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</a:t>
            </a: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Swapnil Waghmare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Coordinator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95716" y="8246111"/>
            <a:ext cx="5100812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Mahesh</a:t>
            </a:r>
            <a:r>
              <a:rPr lang="en-US" b="true" sz="30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wari Biradar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HOD, BCA&amp;MCA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03260" y="170607"/>
            <a:ext cx="2681481" cy="2895820"/>
            <a:chOff x="0" y="0"/>
            <a:chExt cx="3575308" cy="3861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96812" y="0"/>
              <a:ext cx="2367155" cy="2412929"/>
            </a:xfrm>
            <a:custGeom>
              <a:avLst/>
              <a:gdLst/>
              <a:ahLst/>
              <a:cxnLst/>
              <a:rect r="r" b="b" t="t" l="l"/>
              <a:pathLst>
                <a:path h="2412929" w="2367155">
                  <a:moveTo>
                    <a:pt x="0" y="0"/>
                  </a:moveTo>
                  <a:lnTo>
                    <a:pt x="2367155" y="0"/>
                  </a:lnTo>
                  <a:lnTo>
                    <a:pt x="2367155" y="2412929"/>
                  </a:lnTo>
                  <a:lnTo>
                    <a:pt x="0" y="241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739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043085"/>
              <a:ext cx="3575308" cy="1818008"/>
            </a:xfrm>
            <a:custGeom>
              <a:avLst/>
              <a:gdLst/>
              <a:ahLst/>
              <a:cxnLst/>
              <a:rect r="r" b="b" t="t" l="l"/>
              <a:pathLst>
                <a:path h="1818008" w="3575308">
                  <a:moveTo>
                    <a:pt x="0" y="0"/>
                  </a:moveTo>
                  <a:lnTo>
                    <a:pt x="3575308" y="0"/>
                  </a:lnTo>
                  <a:lnTo>
                    <a:pt x="3575308" y="1818009"/>
                  </a:lnTo>
                  <a:lnTo>
                    <a:pt x="0" y="1818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9462" t="-11569" r="-4215" b="-1394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4499607"/>
            <a:ext cx="3051168" cy="3051168"/>
          </a:xfrm>
          <a:custGeom>
            <a:avLst/>
            <a:gdLst/>
            <a:ahLst/>
            <a:cxnLst/>
            <a:rect r="r" b="b" t="t" l="l"/>
            <a:pathLst>
              <a:path h="3051168" w="3051168">
                <a:moveTo>
                  <a:pt x="0" y="0"/>
                </a:moveTo>
                <a:lnTo>
                  <a:pt x="3051168" y="0"/>
                </a:lnTo>
                <a:lnTo>
                  <a:pt x="3051168" y="3051168"/>
                </a:lnTo>
                <a:lnTo>
                  <a:pt x="0" y="305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62477" y="4499607"/>
            <a:ext cx="3196823" cy="3196823"/>
          </a:xfrm>
          <a:custGeom>
            <a:avLst/>
            <a:gdLst/>
            <a:ahLst/>
            <a:cxnLst/>
            <a:rect r="r" b="b" t="t" l="l"/>
            <a:pathLst>
              <a:path h="3196823" w="3196823">
                <a:moveTo>
                  <a:pt x="0" y="0"/>
                </a:moveTo>
                <a:lnTo>
                  <a:pt x="3196823" y="0"/>
                </a:lnTo>
                <a:lnTo>
                  <a:pt x="3196823" y="3196823"/>
                </a:lnTo>
                <a:lnTo>
                  <a:pt x="0" y="3196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1650"/>
            <a:ext cx="2053678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Flowchart: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442994" y="2302240"/>
            <a:ext cx="5144899" cy="6161921"/>
            <a:chOff x="0" y="0"/>
            <a:chExt cx="6859866" cy="8215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59866" cy="7461101"/>
            </a:xfrm>
            <a:custGeom>
              <a:avLst/>
              <a:gdLst/>
              <a:ahLst/>
              <a:cxnLst/>
              <a:rect r="r" b="b" t="t" l="l"/>
              <a:pathLst>
                <a:path h="7461101" w="6859866">
                  <a:moveTo>
                    <a:pt x="0" y="0"/>
                  </a:moveTo>
                  <a:lnTo>
                    <a:pt x="6859866" y="0"/>
                  </a:lnTo>
                  <a:lnTo>
                    <a:pt x="6859866" y="7461101"/>
                  </a:lnTo>
                  <a:lnTo>
                    <a:pt x="0" y="7461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8563" b="-18655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34579" y="7461101"/>
              <a:ext cx="754794" cy="754794"/>
            </a:xfrm>
            <a:custGeom>
              <a:avLst/>
              <a:gdLst/>
              <a:ahLst/>
              <a:cxnLst/>
              <a:rect r="r" b="b" t="t" l="l"/>
              <a:pathLst>
                <a:path h="754794" w="754794">
                  <a:moveTo>
                    <a:pt x="0" y="0"/>
                  </a:moveTo>
                  <a:lnTo>
                    <a:pt x="754795" y="0"/>
                  </a:lnTo>
                  <a:lnTo>
                    <a:pt x="754795" y="754794"/>
                  </a:lnTo>
                  <a:lnTo>
                    <a:pt x="0" y="75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353152" y="7507698"/>
              <a:ext cx="317649" cy="60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3"/>
                </a:lnSpc>
              </a:pPr>
              <a:r>
                <a:rPr lang="en-US" sz="2695" b="true">
                  <a:solidFill>
                    <a:srgbClr val="2409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5839" y="1028700"/>
            <a:ext cx="5178038" cy="8709001"/>
            <a:chOff x="0" y="0"/>
            <a:chExt cx="6904050" cy="11612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754794"/>
              <a:ext cx="6904050" cy="10857208"/>
            </a:xfrm>
            <a:custGeom>
              <a:avLst/>
              <a:gdLst/>
              <a:ahLst/>
              <a:cxnLst/>
              <a:rect r="r" b="b" t="t" l="l"/>
              <a:pathLst>
                <a:path h="10857208" w="6904050">
                  <a:moveTo>
                    <a:pt x="0" y="0"/>
                  </a:moveTo>
                  <a:lnTo>
                    <a:pt x="6904050" y="0"/>
                  </a:lnTo>
                  <a:lnTo>
                    <a:pt x="6904050" y="10857208"/>
                  </a:lnTo>
                  <a:lnTo>
                    <a:pt x="0" y="10857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4156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379424" y="0"/>
              <a:ext cx="754794" cy="754794"/>
            </a:xfrm>
            <a:custGeom>
              <a:avLst/>
              <a:gdLst/>
              <a:ahLst/>
              <a:cxnLst/>
              <a:rect r="r" b="b" t="t" l="l"/>
              <a:pathLst>
                <a:path h="754794" w="754794">
                  <a:moveTo>
                    <a:pt x="0" y="0"/>
                  </a:moveTo>
                  <a:lnTo>
                    <a:pt x="754794" y="0"/>
                  </a:lnTo>
                  <a:lnTo>
                    <a:pt x="754794" y="754794"/>
                  </a:lnTo>
                  <a:lnTo>
                    <a:pt x="0" y="75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597996" y="46597"/>
              <a:ext cx="317649" cy="60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3"/>
                </a:lnSpc>
              </a:pPr>
              <a:r>
                <a:rPr lang="en-US" sz="2695" b="true">
                  <a:solidFill>
                    <a:srgbClr val="24096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00" y="670389"/>
            <a:ext cx="4025800" cy="8946222"/>
          </a:xfrm>
          <a:custGeom>
            <a:avLst/>
            <a:gdLst/>
            <a:ahLst/>
            <a:cxnLst/>
            <a:rect r="r" b="b" t="t" l="l"/>
            <a:pathLst>
              <a:path h="8946222" w="4025800">
                <a:moveTo>
                  <a:pt x="0" y="0"/>
                </a:moveTo>
                <a:lnTo>
                  <a:pt x="4025800" y="0"/>
                </a:lnTo>
                <a:lnTo>
                  <a:pt x="4025800" y="8946222"/>
                </a:lnTo>
                <a:lnTo>
                  <a:pt x="0" y="8946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1650"/>
            <a:ext cx="2661032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Block Diagram: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1102" y="170182"/>
            <a:ext cx="6726412" cy="9946636"/>
          </a:xfrm>
          <a:custGeom>
            <a:avLst/>
            <a:gdLst/>
            <a:ahLst/>
            <a:cxnLst/>
            <a:rect r="r" b="b" t="t" l="l"/>
            <a:pathLst>
              <a:path h="9946636" w="6726412">
                <a:moveTo>
                  <a:pt x="0" y="0"/>
                </a:moveTo>
                <a:lnTo>
                  <a:pt x="6726413" y="0"/>
                </a:lnTo>
                <a:lnTo>
                  <a:pt x="6726413" y="9946636"/>
                </a:lnTo>
                <a:lnTo>
                  <a:pt x="0" y="994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1650"/>
            <a:ext cx="2945729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Activity Diagram: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1650"/>
            <a:ext cx="2273856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Churn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Count: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353336" y="1287187"/>
            <a:ext cx="7581327" cy="7971113"/>
          </a:xfrm>
          <a:custGeom>
            <a:avLst/>
            <a:gdLst/>
            <a:ahLst/>
            <a:cxnLst/>
            <a:rect r="r" b="b" t="t" l="l"/>
            <a:pathLst>
              <a:path h="7971113" w="7581327">
                <a:moveTo>
                  <a:pt x="0" y="0"/>
                </a:moveTo>
                <a:lnTo>
                  <a:pt x="7581328" y="0"/>
                </a:lnTo>
                <a:lnTo>
                  <a:pt x="7581328" y="7971113"/>
                </a:lnTo>
                <a:lnTo>
                  <a:pt x="0" y="7971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861" y="501650"/>
            <a:ext cx="6513934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Customer Demographics and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Churn: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00523" y="1373634"/>
            <a:ext cx="12086955" cy="8264455"/>
          </a:xfrm>
          <a:custGeom>
            <a:avLst/>
            <a:gdLst/>
            <a:ahLst/>
            <a:cxnLst/>
            <a:rect r="r" b="b" t="t" l="l"/>
            <a:pathLst>
              <a:path h="8264455" w="12086955">
                <a:moveTo>
                  <a:pt x="0" y="0"/>
                </a:moveTo>
                <a:lnTo>
                  <a:pt x="12086954" y="0"/>
                </a:lnTo>
                <a:lnTo>
                  <a:pt x="12086954" y="8264455"/>
                </a:lnTo>
                <a:lnTo>
                  <a:pt x="0" y="8264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821" y="501650"/>
            <a:ext cx="3629003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Services and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Churn: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75383" y="1028700"/>
            <a:ext cx="9137233" cy="9080125"/>
          </a:xfrm>
          <a:custGeom>
            <a:avLst/>
            <a:gdLst/>
            <a:ahLst/>
            <a:cxnLst/>
            <a:rect r="r" b="b" t="t" l="l"/>
            <a:pathLst>
              <a:path h="9080125" w="9137233">
                <a:moveTo>
                  <a:pt x="0" y="0"/>
                </a:moveTo>
                <a:lnTo>
                  <a:pt x="9137234" y="0"/>
                </a:lnTo>
                <a:lnTo>
                  <a:pt x="9137234" y="9080125"/>
                </a:lnTo>
                <a:lnTo>
                  <a:pt x="0" y="9080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821" y="501650"/>
            <a:ext cx="4881670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Tenure/Contract and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Churn: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46917" y="1413935"/>
            <a:ext cx="14594167" cy="7844365"/>
          </a:xfrm>
          <a:custGeom>
            <a:avLst/>
            <a:gdLst/>
            <a:ahLst/>
            <a:cxnLst/>
            <a:rect r="r" b="b" t="t" l="l"/>
            <a:pathLst>
              <a:path h="7844365" w="14594167">
                <a:moveTo>
                  <a:pt x="0" y="0"/>
                </a:moveTo>
                <a:lnTo>
                  <a:pt x="14594166" y="0"/>
                </a:lnTo>
                <a:lnTo>
                  <a:pt x="14594166" y="7844365"/>
                </a:lnTo>
                <a:lnTo>
                  <a:pt x="0" y="784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821" y="501650"/>
            <a:ext cx="3553083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Charges and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Churn: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4553" y="2049790"/>
            <a:ext cx="15798893" cy="5094104"/>
          </a:xfrm>
          <a:custGeom>
            <a:avLst/>
            <a:gdLst/>
            <a:ahLst/>
            <a:cxnLst/>
            <a:rect r="r" b="b" t="t" l="l"/>
            <a:pathLst>
              <a:path h="5094104" w="15798893">
                <a:moveTo>
                  <a:pt x="0" y="0"/>
                </a:moveTo>
                <a:lnTo>
                  <a:pt x="15798894" y="0"/>
                </a:lnTo>
                <a:lnTo>
                  <a:pt x="15798894" y="5094104"/>
                </a:lnTo>
                <a:lnTo>
                  <a:pt x="0" y="509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8" t="-119791" r="-2108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7341" y="259080"/>
            <a:ext cx="563331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Building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16230600" cy="871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ls Implemented: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Decision Tree Classifier: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Simple, interpretable m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odel that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splits data based on rules.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Random Forest Classifier: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Ensemble of decision tre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es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that reduces overfitting and improves accuracy.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K-Nearest Neighbors (KNN):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Distance-based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model that predicts based on nearest samples.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Logisti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 Regression: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Binary classification problems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Support Vector Machine (SVM):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Finds the optimal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hyperplane 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separate 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churn vs non-churn.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XGBoost Classifier: </a:t>
            </a:r>
          </a:p>
          <a:p>
            <a:pPr algn="just" marL="949962" indent="-316654" lvl="2">
              <a:lnSpc>
                <a:spcPts val="3520"/>
              </a:lnSpc>
              <a:buFont typeface="Arial"/>
              <a:buChar char="⚬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Efficient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gradient boosting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algorithm known for high performance.</a:t>
            </a:r>
          </a:p>
          <a:p>
            <a:pPr algn="just">
              <a:lnSpc>
                <a:spcPts val="1920"/>
              </a:lnSpc>
            </a:pPr>
          </a:p>
          <a:p>
            <a:pPr algn="just">
              <a:lnSpc>
                <a:spcPts val="3999"/>
              </a:lnSpc>
            </a:pP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Model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 Training Process: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plit data into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 training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(80%) and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testing 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(20%) sets.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SMOTE 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to balance the training data.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Trained each model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on the preprocessed data.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GridSearchCV 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to perform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hyperparameter tuning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for optimal performance.</a:t>
            </a:r>
          </a:p>
          <a:p>
            <a:pPr algn="just" marL="474981" indent="-237491" lvl="1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Selected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top 4 models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based on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evaluation scores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b="true" sz="2200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ensemble learning</a:t>
            </a:r>
            <a:r>
              <a:rPr lang="en-US" sz="22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09736" y="5808736"/>
            <a:ext cx="4478264" cy="4478264"/>
          </a:xfrm>
          <a:custGeom>
            <a:avLst/>
            <a:gdLst/>
            <a:ahLst/>
            <a:cxnLst/>
            <a:rect r="r" b="b" t="t" l="l"/>
            <a:pathLst>
              <a:path h="4478264" w="4478264">
                <a:moveTo>
                  <a:pt x="0" y="0"/>
                </a:moveTo>
                <a:lnTo>
                  <a:pt x="4478264" y="0"/>
                </a:lnTo>
                <a:lnTo>
                  <a:pt x="4478264" y="4478264"/>
                </a:lnTo>
                <a:lnTo>
                  <a:pt x="0" y="447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21411" y="259080"/>
            <a:ext cx="764517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Evaluation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3553083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Performance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850406"/>
          <a:ext cx="16230600" cy="7407894"/>
        </p:xfrm>
        <a:graphic>
          <a:graphicData uri="http://schemas.openxmlformats.org/drawingml/2006/table">
            <a:tbl>
              <a:tblPr/>
              <a:tblGrid>
                <a:gridCol w="2090195"/>
                <a:gridCol w="1795577"/>
                <a:gridCol w="1647668"/>
                <a:gridCol w="1815001"/>
                <a:gridCol w="1596482"/>
                <a:gridCol w="1856213"/>
                <a:gridCol w="1910307"/>
                <a:gridCol w="1635414"/>
                <a:gridCol w="1883743"/>
              </a:tblGrid>
              <a:tr h="1050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 Accuracy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 Accuracy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Precision (Class 0)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24096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Recall (Class 0)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F1-Score (Class 0)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Precision (Class 1)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24096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Recall (Class 1)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F1-Score (Class 0)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</a:tr>
              <a:tr h="956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Decision Tree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83.48%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76.89%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87.44%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78.53%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K-Nearest Neighbors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89.17%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75.18%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80.31%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77.38%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64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83.28%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77.88%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87.26%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77.81%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0.85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0.57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A000AE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0.60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2145" y="228600"/>
            <a:ext cx="432371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2377" y="772086"/>
            <a:ext cx="8102270" cy="921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Introduc</a:t>
            </a: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tion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Objectives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Literature Review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Existing Research &amp; Approaches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Outcome from Review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Proposed Methodology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Project Workf</a:t>
            </a: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low Overview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Tools &amp; Technologies Used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System Design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Data Flow Diagrams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Flowchart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Block Diagram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Activity Diagram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Model Building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Model Evaluation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Model Performance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Confusion Matrix</a:t>
            </a:r>
          </a:p>
          <a:p>
            <a:pPr algn="just" marL="1086060" indent="-362020" lvl="2">
              <a:lnSpc>
                <a:spcPts val="3521"/>
              </a:lnSpc>
              <a:buAutoNum type="alphaL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Ensemble Learning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Model Deployment</a:t>
            </a:r>
          </a:p>
          <a:p>
            <a:pPr algn="just" marL="543030" indent="-271515" lvl="1">
              <a:lnSpc>
                <a:spcPts val="3521"/>
              </a:lnSpc>
              <a:buAutoNum type="arabicPeriod" startAt="1"/>
            </a:pPr>
            <a:r>
              <a:rPr lang="en-US" b="true" sz="2515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Conclusion &amp; Future Scope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985536" y="2713443"/>
            <a:ext cx="7273764" cy="7273764"/>
          </a:xfrm>
          <a:custGeom>
            <a:avLst/>
            <a:gdLst/>
            <a:ahLst/>
            <a:cxnLst/>
            <a:rect r="r" b="b" t="t" l="l"/>
            <a:pathLst>
              <a:path h="7273764" w="7273764">
                <a:moveTo>
                  <a:pt x="0" y="0"/>
                </a:moveTo>
                <a:lnTo>
                  <a:pt x="7273764" y="0"/>
                </a:lnTo>
                <a:lnTo>
                  <a:pt x="7273764" y="7273764"/>
                </a:lnTo>
                <a:lnTo>
                  <a:pt x="0" y="727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074723"/>
          </a:xfrm>
          <a:custGeom>
            <a:avLst/>
            <a:gdLst/>
            <a:ahLst/>
            <a:cxnLst/>
            <a:rect r="r" b="b" t="t" l="l"/>
            <a:pathLst>
              <a:path h="8074723" w="16230600">
                <a:moveTo>
                  <a:pt x="0" y="0"/>
                </a:moveTo>
                <a:lnTo>
                  <a:pt x="16230600" y="0"/>
                </a:lnTo>
                <a:lnTo>
                  <a:pt x="16230600" y="8074723"/>
                </a:lnTo>
                <a:lnTo>
                  <a:pt x="0" y="80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5683" y="9201150"/>
            <a:ext cx="10556635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plot of predicted vs actual values for all models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458"/>
            <a:ext cx="3154507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Confusion Matrix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29719" y="760695"/>
            <a:ext cx="15428563" cy="9372852"/>
          </a:xfrm>
          <a:custGeom>
            <a:avLst/>
            <a:gdLst/>
            <a:ahLst/>
            <a:cxnLst/>
            <a:rect r="r" b="b" t="t" l="l"/>
            <a:pathLst>
              <a:path h="9372852" w="15428563">
                <a:moveTo>
                  <a:pt x="0" y="0"/>
                </a:moveTo>
                <a:lnTo>
                  <a:pt x="15428562" y="0"/>
                </a:lnTo>
                <a:lnTo>
                  <a:pt x="15428562" y="9372852"/>
                </a:lnTo>
                <a:lnTo>
                  <a:pt x="0" y="937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71326" y="5002172"/>
            <a:ext cx="1429719" cy="85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464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0   1031 </a:t>
            </a:r>
          </a:p>
          <a:p>
            <a:pPr algn="l">
              <a:lnSpc>
                <a:spcPts val="3450"/>
              </a:lnSpc>
            </a:pPr>
            <a:r>
              <a:rPr lang="en-US" sz="2464" b="true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1    371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2759"/>
            <a:ext cx="6912510" cy="53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Ensemble Learning – Voting Classifier</a:t>
            </a:r>
            <a:r>
              <a:rPr lang="en-US" b="true" sz="28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924059" y="1618260"/>
          <a:ext cx="12439881" cy="4229100"/>
        </p:xfrm>
        <a:graphic>
          <a:graphicData uri="http://schemas.openxmlformats.org/drawingml/2006/table">
            <a:tbl>
              <a:tblPr/>
              <a:tblGrid>
                <a:gridCol w="4159991"/>
                <a:gridCol w="8279890"/>
              </a:tblGrid>
              <a:tr h="9227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24096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Reason for Inclusion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A7FF"/>
                    </a:solidFill>
                  </a:tcPr>
                </a:tc>
              </a:tr>
              <a:tr h="826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Highest accuracy and balanced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Strong with imbalance, captures complex patterns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Reliable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Highest recall for churners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754733" y="6745121"/>
            <a:ext cx="4835485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</a:p>
          <a:p>
            <a:pPr algn="l">
              <a:lnSpc>
                <a:spcPts val="3500"/>
              </a:lnSpc>
            </a:pPr>
          </a:p>
          <a:p>
            <a:pPr algn="l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Accuracy: </a:t>
            </a:r>
            <a:r>
              <a:rPr lang="en-US" sz="250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84.37%</a:t>
            </a:r>
          </a:p>
          <a:p>
            <a:pPr algn="l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Testing Accuracy: </a:t>
            </a:r>
            <a:r>
              <a:rPr lang="en-US" sz="250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78.39%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62066" y="6754646"/>
            <a:ext cx="291334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Confusion Matrix: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[ 868   163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140    231 ]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333" y="2842480"/>
            <a:ext cx="6962060" cy="4602039"/>
          </a:xfrm>
          <a:custGeom>
            <a:avLst/>
            <a:gdLst/>
            <a:ahLst/>
            <a:cxnLst/>
            <a:rect r="r" b="b" t="t" l="l"/>
            <a:pathLst>
              <a:path h="4602039" w="6962060">
                <a:moveTo>
                  <a:pt x="0" y="0"/>
                </a:moveTo>
                <a:lnTo>
                  <a:pt x="6962060" y="0"/>
                </a:lnTo>
                <a:lnTo>
                  <a:pt x="6962060" y="4602040"/>
                </a:lnTo>
                <a:lnTo>
                  <a:pt x="0" y="460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6819" y="1028700"/>
            <a:ext cx="9681259" cy="7502976"/>
          </a:xfrm>
          <a:custGeom>
            <a:avLst/>
            <a:gdLst/>
            <a:ahLst/>
            <a:cxnLst/>
            <a:rect r="r" b="b" t="t" l="l"/>
            <a:pathLst>
              <a:path h="7502976" w="9681259">
                <a:moveTo>
                  <a:pt x="0" y="0"/>
                </a:moveTo>
                <a:lnTo>
                  <a:pt x="9681259" y="0"/>
                </a:lnTo>
                <a:lnTo>
                  <a:pt x="9681259" y="7502976"/>
                </a:lnTo>
                <a:lnTo>
                  <a:pt x="0" y="7502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2107" y="109632"/>
            <a:ext cx="10364736" cy="5143500"/>
          </a:xfrm>
          <a:custGeom>
            <a:avLst/>
            <a:gdLst/>
            <a:ahLst/>
            <a:cxnLst/>
            <a:rect r="r" b="b" t="t" l="l"/>
            <a:pathLst>
              <a:path h="5143500" w="10364736">
                <a:moveTo>
                  <a:pt x="0" y="0"/>
                </a:moveTo>
                <a:lnTo>
                  <a:pt x="10364736" y="0"/>
                </a:lnTo>
                <a:lnTo>
                  <a:pt x="1036473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59285" y="5253132"/>
            <a:ext cx="10169430" cy="5033868"/>
          </a:xfrm>
          <a:custGeom>
            <a:avLst/>
            <a:gdLst/>
            <a:ahLst/>
            <a:cxnLst/>
            <a:rect r="r" b="b" t="t" l="l"/>
            <a:pathLst>
              <a:path h="5033868" w="10169430">
                <a:moveTo>
                  <a:pt x="0" y="0"/>
                </a:moveTo>
                <a:lnTo>
                  <a:pt x="10169430" y="0"/>
                </a:lnTo>
                <a:lnTo>
                  <a:pt x="10169430" y="5033868"/>
                </a:lnTo>
                <a:lnTo>
                  <a:pt x="0" y="5033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59371" y="228600"/>
            <a:ext cx="7569258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Deployment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16230600" cy="817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make the churn prediction system accessible and usable, the final model was deployed using </a:t>
            </a:r>
            <a:r>
              <a:rPr lang="en-US" sz="22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Streamlit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a </a:t>
            </a:r>
            <a:r>
              <a:rPr lang="en-US" sz="22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powerful 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 </a:t>
            </a:r>
            <a:r>
              <a:rPr lang="en-US" sz="22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lightweight 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Python</a:t>
            </a:r>
            <a:r>
              <a:rPr lang="en-US" sz="22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web framework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 Features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Churn Prediction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Input customer details and get real-time churn prediction.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Prediction Logs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View and track past predictions made through the app.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Batch Prediction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Upload CSV files to predict churn for multiple customers at once.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Explanation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Understand how the model makes predictions using key features.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About Page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Project overview and developer information.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 Stack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Frontend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Streamlit (Python)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Backend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b="true" sz="22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Serialization</a:t>
            </a: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joblib used to save and load models</a:t>
            </a:r>
          </a:p>
          <a:p>
            <a:pPr algn="just" marL="1489707" indent="-372427" lvl="3">
              <a:lnSpc>
                <a:spcPts val="3219"/>
              </a:lnSpc>
              <a:buFont typeface="Arial"/>
              <a:buChar char="￭"/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voting_classifier_model.joblib</a:t>
            </a:r>
          </a:p>
          <a:p>
            <a:pPr algn="just" marL="1489707" indent="-372427" lvl="3">
              <a:lnSpc>
                <a:spcPts val="3219"/>
              </a:lnSpc>
              <a:buFont typeface="Arial"/>
              <a:buChar char="￭"/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random_forest_model.joblib</a:t>
            </a:r>
          </a:p>
          <a:p>
            <a:pPr algn="just" marL="1489707" indent="-372427" lvl="3">
              <a:lnSpc>
                <a:spcPts val="3219"/>
              </a:lnSpc>
              <a:buFont typeface="Arial"/>
              <a:buChar char="￭"/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label_encoders_dict.joblib</a:t>
            </a:r>
          </a:p>
          <a:p>
            <a:pPr algn="just" marL="1489707" indent="-372427" lvl="3">
              <a:lnSpc>
                <a:spcPts val="3219"/>
              </a:lnSpc>
              <a:buFont typeface="Arial"/>
              <a:buChar char="￭"/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standard_scaler.joblib</a:t>
            </a:r>
          </a:p>
          <a:p>
            <a:pPr algn="just" marL="1489707" indent="-372427" lvl="3">
              <a:lnSpc>
                <a:spcPts val="3219"/>
              </a:lnSpc>
              <a:buFont typeface="Arial"/>
              <a:buChar char="￭"/>
            </a:pPr>
            <a:r>
              <a:rPr lang="en-US" sz="22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feature_order.joblib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16" y="3094721"/>
            <a:ext cx="8841816" cy="4549735"/>
          </a:xfrm>
          <a:custGeom>
            <a:avLst/>
            <a:gdLst/>
            <a:ahLst/>
            <a:cxnLst/>
            <a:rect r="r" b="b" t="t" l="l"/>
            <a:pathLst>
              <a:path h="4549735" w="8841816">
                <a:moveTo>
                  <a:pt x="0" y="0"/>
                </a:moveTo>
                <a:lnTo>
                  <a:pt x="8841816" y="0"/>
                </a:lnTo>
                <a:lnTo>
                  <a:pt x="8841816" y="4549735"/>
                </a:lnTo>
                <a:lnTo>
                  <a:pt x="0" y="454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1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5363" y="249238"/>
            <a:ext cx="3076756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Churn Prediction: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47386" y="671513"/>
            <a:ext cx="7983571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Used for real-time single-customer churn prediction.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1669787"/>
            <a:ext cx="8995840" cy="6947426"/>
            <a:chOff x="0" y="0"/>
            <a:chExt cx="11994453" cy="92632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4453" cy="6182043"/>
            </a:xfrm>
            <a:custGeom>
              <a:avLst/>
              <a:gdLst/>
              <a:ahLst/>
              <a:cxnLst/>
              <a:rect r="r" b="b" t="t" l="l"/>
              <a:pathLst>
                <a:path h="6182043" w="11994453">
                  <a:moveTo>
                    <a:pt x="0" y="0"/>
                  </a:moveTo>
                  <a:lnTo>
                    <a:pt x="11994453" y="0"/>
                  </a:lnTo>
                  <a:lnTo>
                    <a:pt x="11994453" y="6182043"/>
                  </a:lnTo>
                  <a:lnTo>
                    <a:pt x="0" y="61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894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852210"/>
              <a:ext cx="11994453" cy="3398082"/>
            </a:xfrm>
            <a:custGeom>
              <a:avLst/>
              <a:gdLst/>
              <a:ahLst/>
              <a:cxnLst/>
              <a:rect r="r" b="b" t="t" l="l"/>
              <a:pathLst>
                <a:path h="3398082" w="11994453">
                  <a:moveTo>
                    <a:pt x="0" y="0"/>
                  </a:moveTo>
                  <a:lnTo>
                    <a:pt x="11994453" y="0"/>
                  </a:lnTo>
                  <a:lnTo>
                    <a:pt x="11994453" y="3398082"/>
                  </a:lnTo>
                  <a:lnTo>
                    <a:pt x="0" y="3398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9435" r="0" b="-18673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142087" y="4860599"/>
              <a:ext cx="1747529" cy="3256962"/>
              <a:chOff x="0" y="0"/>
              <a:chExt cx="322393" cy="6008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2393" cy="600861"/>
              </a:xfrm>
              <a:custGeom>
                <a:avLst/>
                <a:gdLst/>
                <a:ahLst/>
                <a:cxnLst/>
                <a:rect r="r" b="b" t="t" l="l"/>
                <a:pathLst>
                  <a:path h="600861" w="322393">
                    <a:moveTo>
                      <a:pt x="0" y="0"/>
                    </a:moveTo>
                    <a:lnTo>
                      <a:pt x="322393" y="0"/>
                    </a:lnTo>
                    <a:lnTo>
                      <a:pt x="322393" y="600861"/>
                    </a:lnTo>
                    <a:lnTo>
                      <a:pt x="0" y="600861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322393" cy="648486"/>
              </a:xfrm>
              <a:prstGeom prst="rect">
                <a:avLst/>
              </a:prstGeom>
            </p:spPr>
            <p:txBody>
              <a:bodyPr anchor="ctr" rtlCol="false" tIns="53374" lIns="53374" bIns="53374" rIns="53374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V="true">
              <a:off x="0" y="9250292"/>
              <a:ext cx="11994453" cy="0"/>
            </a:xfrm>
            <a:prstGeom prst="line">
              <a:avLst/>
            </a:prstGeom>
            <a:ln cap="flat" w="2588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7048" y="1181100"/>
            <a:ext cx="11873904" cy="9039102"/>
            <a:chOff x="0" y="0"/>
            <a:chExt cx="15831872" cy="12052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31872" cy="5797553"/>
            </a:xfrm>
            <a:custGeom>
              <a:avLst/>
              <a:gdLst/>
              <a:ahLst/>
              <a:cxnLst/>
              <a:rect r="r" b="b" t="t" l="l"/>
              <a:pathLst>
                <a:path h="5797553" w="15831872">
                  <a:moveTo>
                    <a:pt x="0" y="0"/>
                  </a:moveTo>
                  <a:lnTo>
                    <a:pt x="15831872" y="0"/>
                  </a:lnTo>
                  <a:lnTo>
                    <a:pt x="15831872" y="5797553"/>
                  </a:lnTo>
                  <a:lnTo>
                    <a:pt x="0" y="579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747" r="0" b="-4051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647480"/>
              <a:ext cx="15831872" cy="6391312"/>
            </a:xfrm>
            <a:custGeom>
              <a:avLst/>
              <a:gdLst/>
              <a:ahLst/>
              <a:cxnLst/>
              <a:rect r="r" b="b" t="t" l="l"/>
              <a:pathLst>
                <a:path h="6391312" w="15831872">
                  <a:moveTo>
                    <a:pt x="0" y="0"/>
                  </a:moveTo>
                  <a:lnTo>
                    <a:pt x="15831872" y="0"/>
                  </a:lnTo>
                  <a:lnTo>
                    <a:pt x="15831872" y="6391312"/>
                  </a:lnTo>
                  <a:lnTo>
                    <a:pt x="0" y="6391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528" r="0" b="-9498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7697" y="5550905"/>
              <a:ext cx="2383350" cy="4468467"/>
              <a:chOff x="0" y="0"/>
              <a:chExt cx="448080" cy="84009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48080" cy="840092"/>
              </a:xfrm>
              <a:custGeom>
                <a:avLst/>
                <a:gdLst/>
                <a:ahLst/>
                <a:cxnLst/>
                <a:rect r="r" b="b" t="t" l="l"/>
                <a:pathLst>
                  <a:path h="840092" w="448080">
                    <a:moveTo>
                      <a:pt x="0" y="0"/>
                    </a:moveTo>
                    <a:lnTo>
                      <a:pt x="448080" y="0"/>
                    </a:lnTo>
                    <a:lnTo>
                      <a:pt x="448080" y="840092"/>
                    </a:lnTo>
                    <a:lnTo>
                      <a:pt x="0" y="840092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448080" cy="8877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12038792"/>
              <a:ext cx="15831872" cy="0"/>
            </a:xfrm>
            <a:prstGeom prst="line">
              <a:avLst/>
            </a:prstGeom>
            <a:ln cap="flat" w="2668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67596" y="207681"/>
            <a:ext cx="2826316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Prediction Logs: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7048" y="629956"/>
            <a:ext cx="7379656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Tracks and displays historical churn predictions.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531" y="1305310"/>
            <a:ext cx="9624534" cy="7962515"/>
            <a:chOff x="0" y="0"/>
            <a:chExt cx="12832712" cy="106166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32712" cy="6604674"/>
            </a:xfrm>
            <a:custGeom>
              <a:avLst/>
              <a:gdLst/>
              <a:ahLst/>
              <a:cxnLst/>
              <a:rect r="r" b="b" t="t" l="l"/>
              <a:pathLst>
                <a:path h="6604674" w="12832712">
                  <a:moveTo>
                    <a:pt x="0" y="0"/>
                  </a:moveTo>
                  <a:lnTo>
                    <a:pt x="12832712" y="0"/>
                  </a:lnTo>
                  <a:lnTo>
                    <a:pt x="12832712" y="6604674"/>
                  </a:lnTo>
                  <a:lnTo>
                    <a:pt x="0" y="6604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049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298122"/>
              <a:ext cx="12832712" cy="5305864"/>
            </a:xfrm>
            <a:custGeom>
              <a:avLst/>
              <a:gdLst/>
              <a:ahLst/>
              <a:cxnLst/>
              <a:rect r="r" b="b" t="t" l="l"/>
              <a:pathLst>
                <a:path h="5305864" w="12832712">
                  <a:moveTo>
                    <a:pt x="0" y="0"/>
                  </a:moveTo>
                  <a:lnTo>
                    <a:pt x="12832712" y="0"/>
                  </a:lnTo>
                  <a:lnTo>
                    <a:pt x="12832712" y="5305865"/>
                  </a:lnTo>
                  <a:lnTo>
                    <a:pt x="0" y="5305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846" r="0" b="-16896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55977" y="5209222"/>
              <a:ext cx="1868217" cy="4521757"/>
              <a:chOff x="0" y="0"/>
              <a:chExt cx="351233" cy="85011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1233" cy="850111"/>
              </a:xfrm>
              <a:custGeom>
                <a:avLst/>
                <a:gdLst/>
                <a:ahLst/>
                <a:cxnLst/>
                <a:rect r="r" b="b" t="t" l="l"/>
                <a:pathLst>
                  <a:path h="850111" w="351233">
                    <a:moveTo>
                      <a:pt x="0" y="0"/>
                    </a:moveTo>
                    <a:lnTo>
                      <a:pt x="351233" y="0"/>
                    </a:lnTo>
                    <a:lnTo>
                      <a:pt x="351233" y="850111"/>
                    </a:lnTo>
                    <a:lnTo>
                      <a:pt x="0" y="850111"/>
                    </a:lnTo>
                    <a:close/>
                  </a:path>
                </a:pathLst>
              </a:custGeom>
              <a:solidFill>
                <a:srgbClr val="F0F2F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351233" cy="897736"/>
              </a:xfrm>
              <a:prstGeom prst="rect">
                <a:avLst/>
              </a:prstGeom>
            </p:spPr>
            <p:txBody>
              <a:bodyPr anchor="ctr" rtlCol="false" tIns="53374" lIns="53374" bIns="53374" rIns="53374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10603987"/>
              <a:ext cx="12832712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082984" y="2661843"/>
            <a:ext cx="8024149" cy="4120804"/>
          </a:xfrm>
          <a:custGeom>
            <a:avLst/>
            <a:gdLst/>
            <a:ahLst/>
            <a:cxnLst/>
            <a:rect r="r" b="b" t="t" l="l"/>
            <a:pathLst>
              <a:path h="4120804" w="8024149">
                <a:moveTo>
                  <a:pt x="0" y="0"/>
                </a:moveTo>
                <a:lnTo>
                  <a:pt x="8024149" y="0"/>
                </a:lnTo>
                <a:lnTo>
                  <a:pt x="8024149" y="4120805"/>
                </a:lnTo>
                <a:lnTo>
                  <a:pt x="0" y="412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88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8784" y="188840"/>
            <a:ext cx="2995298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Batch Prediction: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82153" y="611115"/>
            <a:ext cx="8677409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Upload customer data in bulk for batch churn prediction.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6193" y="259080"/>
            <a:ext cx="10055614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&amp; Future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237829"/>
            <a:ext cx="16230600" cy="54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eveloped an end-to-end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churn prediction system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the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telecom industry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using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m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chine learning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Achieved reliable performance using models like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Forest, XGBoost,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an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ensemble Voting Classifier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Deployed a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user-friendly Streamlit app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supporting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batch predictions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ntified key churn indicators such as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tenure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monthly charges, 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lack of support services.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Scope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Deep Learning models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improved temporal pattern detection.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Enable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automated retraining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with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live data streams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Integrate 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with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CRM systems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 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customer </a:t>
            </a: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retention strategies</a:t>
            </a:r>
            <a:r>
              <a:rPr lang="en-US" sz="2499">
                <a:solidFill>
                  <a:srgbClr val="2409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7341" y="259080"/>
            <a:ext cx="563331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04268"/>
            <a:ext cx="16230600" cy="671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Customer churn is a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major issue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in the telecom industry, where customers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discontinue 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using services, leading to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revenue loss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increased marketing costs. By using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machine learning techniques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, companies can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analyze customer behavior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predict churn.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This helps in taking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early actions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improve retention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business performance.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Statement: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Telecom companies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face difficulty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keeping customers.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High competition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increases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risk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of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losing 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them.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Hard to know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in advance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who will churn.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Need an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intelligent system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predict churn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support timely action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Objectives: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Develop a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predictive model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to identify customers at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risk of churning.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Enable telecom companies to take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proactive retention measures.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Provide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 real-time 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batch churn prediction 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through a </a:t>
            </a:r>
            <a:r>
              <a:rPr lang="en-US" b="true" sz="2499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user-friendly interface</a:t>
            </a:r>
            <a:r>
              <a:rPr lang="en-US" sz="2499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10100" y="5143500"/>
            <a:ext cx="4877900" cy="4877900"/>
          </a:xfrm>
          <a:custGeom>
            <a:avLst/>
            <a:gdLst/>
            <a:ahLst/>
            <a:cxnLst/>
            <a:rect r="r" b="b" t="t" l="l"/>
            <a:pathLst>
              <a:path h="4877900" w="4877900">
                <a:moveTo>
                  <a:pt x="0" y="0"/>
                </a:moveTo>
                <a:lnTo>
                  <a:pt x="4877900" y="0"/>
                </a:lnTo>
                <a:lnTo>
                  <a:pt x="4877900" y="4877900"/>
                </a:lnTo>
                <a:lnTo>
                  <a:pt x="0" y="487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7285" y="4567809"/>
            <a:ext cx="11153429" cy="180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4"/>
              </a:lnSpc>
            </a:pPr>
            <a:r>
              <a:rPr lang="en-US" sz="16200" spc="-858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Thank you.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91179" y="527133"/>
            <a:ext cx="9305643" cy="9232733"/>
          </a:xfrm>
          <a:custGeom>
            <a:avLst/>
            <a:gdLst/>
            <a:ahLst/>
            <a:cxnLst/>
            <a:rect r="r" b="b" t="t" l="l"/>
            <a:pathLst>
              <a:path h="9232733" w="9305643">
                <a:moveTo>
                  <a:pt x="0" y="0"/>
                </a:moveTo>
                <a:lnTo>
                  <a:pt x="9305642" y="0"/>
                </a:lnTo>
                <a:lnTo>
                  <a:pt x="9305642" y="9232734"/>
                </a:lnTo>
                <a:lnTo>
                  <a:pt x="0" y="9232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-16999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38967" y="259080"/>
            <a:ext cx="681006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Literature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5290304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Existing Research &amp; Approaches: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1028700" y="1670224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1028700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3844647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tcome from Review: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92432"/>
            <a:ext cx="15437212" cy="428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Da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ta preprocessing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feature selection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class balancing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important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ps.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SMOTE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helps fix class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imbalance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better results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Comm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models: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Decision Tree, Random Forest, KNN, Logistic Regression, SVM, and XGBoost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Ensemble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methods (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Voting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ss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ifier) improves 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accuracy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stability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Hyperparameter tuning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GridSearchCV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mprov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efficiency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rics like 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Accuracy, Precision, Recall,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6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F1-Score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re key for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valua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ion.</a:t>
            </a:r>
          </a:p>
          <a:p>
            <a:pPr algn="just" marL="569187" indent="-284594" lvl="1">
              <a:lnSpc>
                <a:spcPts val="4218"/>
              </a:lnSpc>
              <a:buFont typeface="Arial"/>
              <a:buChar char="•"/>
            </a:pP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om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bining multipl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mod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ls c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n produce m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e reliable 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95077" y="259080"/>
            <a:ext cx="8897845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Proposed 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19226"/>
            <a:ext cx="15323333" cy="516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Collected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explored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telecom customer data.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Dropped missing values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cleaned the dataset.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ncoded categorical data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scaled numeric features.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SMOTE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balance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the dataset due to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class imbalance.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Built and trained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various machine learning models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1095196" indent="-365065" lvl="2">
              <a:lnSpc>
                <a:spcPts val="4058"/>
              </a:lnSpc>
              <a:buFont typeface="Arial"/>
              <a:buChar char="⚬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Decision Tree, Random Forest, KNN, Logistic Regression, SVM, XGBoost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Tuned hyperparameters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GridSearchCV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better accuracy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Combined top-performing models using a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Voting Classifier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Evaluated models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Accuracy, Precision, Recall,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F1-Score.</a:t>
            </a:r>
          </a:p>
          <a:p>
            <a:pPr algn="just" marL="547598" indent="-273799" lvl="1">
              <a:lnSpc>
                <a:spcPts val="4058"/>
              </a:lnSpc>
              <a:buFont typeface="Arial"/>
              <a:buChar char="•"/>
            </a:pP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Deployed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final model using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Streamlit 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real-time</a:t>
            </a:r>
            <a:r>
              <a:rPr lang="en-US" sz="2536">
                <a:solidFill>
                  <a:srgbClr val="24096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b="true" sz="2536">
                <a:solidFill>
                  <a:srgbClr val="240960"/>
                </a:solidFill>
                <a:latin typeface="Arial Bold"/>
                <a:ea typeface="Arial Bold"/>
                <a:cs typeface="Arial Bold"/>
                <a:sym typeface="Arial Bold"/>
              </a:rPr>
              <a:t> batch churn prediction.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33982"/>
            <a:ext cx="4659511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oject Workflow Overview: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3646"/>
            <a:ext cx="4672012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ols &amp; Technologies Used:</a:t>
            </a:r>
          </a:p>
        </p:txBody>
      </p:sp>
      <p:graphicFrame>
        <p:nvGraphicFramePr>
          <p:cNvPr name="Object 3" id="3"/>
          <p:cNvGraphicFramePr/>
          <p:nvPr/>
        </p:nvGraphicFramePr>
        <p:xfrm>
          <a:off x="2404737" y="2163699"/>
          <a:ext cx="2514600" cy="3352800"/>
        </p:xfrm>
        <a:graphic>
          <a:graphicData uri="http://schemas.openxmlformats.org/presentationml/2006/ole">
            <p:oleObj imgW="31750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5606" y="2884969"/>
            <a:ext cx="4143471" cy="4517063"/>
          </a:xfrm>
          <a:custGeom>
            <a:avLst/>
            <a:gdLst/>
            <a:ahLst/>
            <a:cxnLst/>
            <a:rect r="r" b="b" t="t" l="l"/>
            <a:pathLst>
              <a:path h="4517063" w="4143471">
                <a:moveTo>
                  <a:pt x="0" y="0"/>
                </a:moveTo>
                <a:lnTo>
                  <a:pt x="4143471" y="0"/>
                </a:lnTo>
                <a:lnTo>
                  <a:pt x="4143471" y="4517062"/>
                </a:lnTo>
                <a:lnTo>
                  <a:pt x="0" y="451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0850" y="903034"/>
            <a:ext cx="3845813" cy="8763686"/>
          </a:xfrm>
          <a:custGeom>
            <a:avLst/>
            <a:gdLst/>
            <a:ahLst/>
            <a:cxnLst/>
            <a:rect r="r" b="b" t="t" l="l"/>
            <a:pathLst>
              <a:path h="8763686" w="3845813">
                <a:moveTo>
                  <a:pt x="0" y="0"/>
                </a:moveTo>
                <a:lnTo>
                  <a:pt x="3845813" y="0"/>
                </a:lnTo>
                <a:lnTo>
                  <a:pt x="3845813" y="8763686"/>
                </a:lnTo>
                <a:lnTo>
                  <a:pt x="0" y="876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8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27341" y="259080"/>
            <a:ext cx="563331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6000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3629003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Flow Diagrams</a:t>
            </a:r>
            <a:r>
              <a:rPr lang="en-US" b="true" sz="27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7703" y="7596137"/>
            <a:ext cx="3629003" cy="4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Level 0 DFD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0850" y="9628620"/>
            <a:ext cx="3629003" cy="4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4096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Level 1 DFD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DAGoDh55X5Y</dc:identifier>
  <dcterms:modified xsi:type="dcterms:W3CDTF">2011-08-01T06:04:30Z</dcterms:modified>
  <cp:revision>1</cp:revision>
  <dc:title>Project - 1: Final</dc:title>
</cp:coreProperties>
</file>